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9" r:id="rId4"/>
    <p:sldId id="303" r:id="rId5"/>
    <p:sldId id="258" r:id="rId6"/>
    <p:sldId id="260" r:id="rId7"/>
    <p:sldId id="262" r:id="rId8"/>
    <p:sldId id="328" r:id="rId9"/>
    <p:sldId id="263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278" r:id="rId33"/>
    <p:sldId id="313" r:id="rId34"/>
    <p:sldId id="279" r:id="rId35"/>
    <p:sldId id="280" r:id="rId36"/>
    <p:sldId id="281" r:id="rId37"/>
    <p:sldId id="314" r:id="rId38"/>
    <p:sldId id="282" r:id="rId39"/>
    <p:sldId id="315" r:id="rId40"/>
    <p:sldId id="283" r:id="rId41"/>
    <p:sldId id="316" r:id="rId42"/>
    <p:sldId id="284" r:id="rId43"/>
    <p:sldId id="317" r:id="rId44"/>
    <p:sldId id="318" r:id="rId45"/>
    <p:sldId id="286" r:id="rId46"/>
    <p:sldId id="287" r:id="rId47"/>
    <p:sldId id="288" r:id="rId48"/>
    <p:sldId id="289" r:id="rId49"/>
    <p:sldId id="290" r:id="rId50"/>
    <p:sldId id="291" r:id="rId51"/>
    <p:sldId id="319" r:id="rId52"/>
    <p:sldId id="321" r:id="rId53"/>
    <p:sldId id="323" r:id="rId54"/>
    <p:sldId id="322" r:id="rId55"/>
    <p:sldId id="292" r:id="rId56"/>
    <p:sldId id="293" r:id="rId57"/>
    <p:sldId id="294" r:id="rId58"/>
    <p:sldId id="326" r:id="rId59"/>
    <p:sldId id="327" r:id="rId60"/>
    <p:sldId id="324" r:id="rId61"/>
    <p:sldId id="325" r:id="rId62"/>
    <p:sldId id="295" r:id="rId63"/>
    <p:sldId id="298" r:id="rId64"/>
    <p:sldId id="297" r:id="rId65"/>
    <p:sldId id="299" r:id="rId66"/>
    <p:sldId id="300" r:id="rId67"/>
    <p:sldId id="301" r:id="rId68"/>
    <p:sldId id="302" r:id="rId6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FF3D1-C7C6-4238-9EB6-B029A31C0DBC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CD525-C037-4A05-B6E5-35A4A31E17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10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Was ist das? Frage an Studenten…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241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Folie</a:t>
            </a:r>
            <a:r>
              <a:rPr lang="de-DE" baseline="0" dirty="0" smtClean="0"/>
              <a:t> noch bearbeiten und übersetzen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Noch übersetzen und anpassen.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Noch übersetzen </a:t>
            </a:r>
            <a:r>
              <a:rPr lang="de-DE" baseline="0" smtClean="0"/>
              <a:t>und anpassen.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Siehe die Beispiele und Philosophische Problematik mit der Seelenordnung nach Aristoteles </a:t>
            </a:r>
          </a:p>
          <a:p>
            <a:r>
              <a:rPr lang="de-DE" dirty="0" smtClean="0"/>
              <a:t>http://blog.derhess.de/2014/06/15/locomotion-applied-to-plants-for-public-spaces/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Siehe die Beispiele und Philosophische Problematik mit der Seelenordnung nach Aristoteles </a:t>
            </a:r>
          </a:p>
          <a:p>
            <a:r>
              <a:rPr lang="de-DE" smtClean="0"/>
              <a:t>http://blog.derhess.de/2014/06/15/locomotion-applied-to-plants-for-public-spaces/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Siehe die Beispiele und Philosophische Problematik mit der Seelenordnung nach Aristoteles </a:t>
            </a:r>
          </a:p>
          <a:p>
            <a:r>
              <a:rPr lang="de-DE" smtClean="0"/>
              <a:t>http://blog.derhess.de/2014/06/15/locomotion-applied-to-plants-for-public-spaces/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Siehe die Beispiele und Philosophische Problematik mit der Seelenordnung nach Aristoteles </a:t>
            </a:r>
          </a:p>
          <a:p>
            <a:r>
              <a:rPr lang="de-DE" smtClean="0"/>
              <a:t>http://blog.derhess.de/2014/06/15/locomotion-applied-to-plants-for-public-spaces/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Siehe die Beispiele und Philosophische Problematik mit der Seelenordnung nach Aristoteles </a:t>
            </a:r>
          </a:p>
          <a:p>
            <a:r>
              <a:rPr lang="de-DE" smtClean="0"/>
              <a:t>http://blog.derhess.de/2014/06/15/locomotion-applied-to-plants-for-public-spaces/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Siehe die Beispiele und Philosophische Problematik mit der Seelenordnung nach Aristoteles </a:t>
            </a:r>
          </a:p>
          <a:p>
            <a:r>
              <a:rPr lang="de-DE" smtClean="0"/>
              <a:t>http://blog.derhess.de/2014/06/15/locomotion-applied-to-plants-for-public-spaces/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Siehe http://blog.derhess.de/2014/06/15/digital-network-and-community-design-with-plants/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Folie</a:t>
            </a:r>
            <a:r>
              <a:rPr lang="de-DE" baseline="0" dirty="0" smtClean="0"/>
              <a:t> ist nur zur Kenntnis da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023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Siehe http://blog.derhess.de/2014/06/15/digital-network-and-community-design-with-plants/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Siehe http://blog.derhess.de/2014/06/15/digital-network-and-community-design-with-plants/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Siehe http://blog.derhess.de/2014/06/15/digital-network-and-community-design-with-plants/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Siehe http://blog.derhess.de/2014/06/15/digital-network-and-community-design-with-plants/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Siehe http://blog.derhess.de/2014/06/15/digital-network-and-community-design-with-plants/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Siehe http://blog.derhess.de/2014/07/31/experimental-expressions-with-relations-to-plants/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Was ist das? Frage an Studenten…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241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Siehe http://blog.derhess.de/2014/07/31/experimental-expressions-with-relations-to-plants/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Siehe http://blog.derhess.de/2014/07/31/experimental-expressions-with-relations-to-plants/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Bearbeite</a:t>
            </a:r>
            <a:r>
              <a:rPr lang="de-DE" baseline="0" dirty="0" smtClean="0"/>
              <a:t> das noch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Studenten</a:t>
            </a:r>
            <a:r>
              <a:rPr lang="de-DE" baseline="0" dirty="0" smtClean="0"/>
              <a:t> nach Beispielen fragen für die 3 Arten des symbiotischen Zusammenlebens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4739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Bearbeite</a:t>
            </a:r>
            <a:r>
              <a:rPr lang="de-DE" baseline="0" dirty="0" smtClean="0"/>
              <a:t> das noch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Bearbeite</a:t>
            </a:r>
            <a:r>
              <a:rPr lang="de-DE" baseline="0" dirty="0" smtClean="0"/>
              <a:t> das noch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Was ist das? Warum all</a:t>
            </a:r>
            <a:r>
              <a:rPr lang="de-DE" baseline="0" dirty="0" smtClean="0"/>
              <a:t> den Kram gezeigt?</a:t>
            </a:r>
            <a:r>
              <a:rPr lang="de-DE" dirty="0" smtClean="0"/>
              <a:t> Frage an Studenten…</a:t>
            </a:r>
          </a:p>
          <a:p>
            <a:r>
              <a:rPr lang="de-DE" dirty="0" smtClean="0"/>
              <a:t>Übergang zur Street Art </a:t>
            </a:r>
          </a:p>
          <a:p>
            <a:r>
              <a:rPr lang="de-DE" dirty="0" smtClean="0"/>
              <a:t>http://www.boredpanda.com/street-art-interacting-with-nature/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241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Was ist das? Frage an Studenten…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241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Grafik</a:t>
            </a:r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</a:t>
            </a:r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en-US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Pflanzer</a:t>
            </a:r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Mittler</a:t>
            </a:r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funktioniert</a:t>
            </a:r>
            <a:endParaRPr lang="en-US" sz="1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5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Biodiversität</a:t>
            </a:r>
            <a:r>
              <a:rPr lang="de-DE" baseline="0" dirty="0" smtClean="0"/>
              <a:t> in die Landwirtschaft bringen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731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Folie</a:t>
            </a:r>
            <a:r>
              <a:rPr lang="de-DE" baseline="0" dirty="0" smtClean="0"/>
              <a:t> noch bearbeiten und übersetzen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Folie</a:t>
            </a:r>
            <a:r>
              <a:rPr lang="de-DE" baseline="0" dirty="0" smtClean="0"/>
              <a:t> noch bearbeiten und übersetzen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D525-C037-4A05-B6E5-35A4A31E1733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3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08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903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00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280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82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93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67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25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3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567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81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2B2A2-4970-48BF-9CAF-C0728FB19451}" type="datetimeFigureOut">
              <a:rPr lang="de-DE" smtClean="0"/>
              <a:t>07.05.2015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F9929-B516-4CBB-A85C-6FE079DD5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70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ataphys.org/list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8334926" cy="2604239"/>
          </a:xfrm>
        </p:spPr>
        <p:txBody>
          <a:bodyPr>
            <a:noAutofit/>
          </a:bodyPr>
          <a:lstStyle/>
          <a:p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Interfaces</a:t>
            </a:r>
            <a:b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6426591"/>
            <a:ext cx="9144000" cy="386785"/>
          </a:xfrm>
        </p:spPr>
        <p:txBody>
          <a:bodyPr>
            <a:normAutofit fontScale="92500" lnSpcReduction="20000"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Guest </a:t>
            </a:r>
            <a:r>
              <a:rPr lang="de-DE" sz="2400" b="1" dirty="0" err="1" smtClean="0">
                <a:solidFill>
                  <a:schemeClr val="bg1"/>
                </a:solidFill>
              </a:rPr>
              <a:t>lecture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</a:rPr>
              <a:t>by</a:t>
            </a:r>
            <a:r>
              <a:rPr lang="de-DE" sz="2400" b="1" dirty="0" smtClean="0">
                <a:solidFill>
                  <a:schemeClr val="bg1"/>
                </a:solidFill>
              </a:rPr>
              <a:t> Florian Weil - Potsdam - 7.5.2014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Botanik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Ziel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Sachverhalt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“(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Grün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besser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verstehen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Orientierung</a:t>
            </a:r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Inspiration </a:t>
            </a:r>
            <a:r>
              <a:rPr lang="en-US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weiteren</a:t>
            </a:r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</a:t>
            </a:r>
            <a:endParaRPr lang="en-US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Umfang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Kurzer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Ausblick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Sicht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eines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Designers </a:t>
            </a:r>
          </a:p>
        </p:txBody>
      </p:sp>
    </p:spTree>
    <p:extLst>
      <p:ext uri="{BB962C8B-B14F-4D97-AF65-F5344CB8AC3E}">
        <p14:creationId xmlns:p14="http://schemas.microsoft.com/office/powerpoint/2010/main" val="215484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Übersicht Kernthemen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Physiologie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Funktionsweise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Sensorik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Ökologie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Interaktionen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zwischen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Organismen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Ethnobotany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(Menschen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Umgang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b="1" i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Horticulture</a:t>
            </a:r>
            <a:r>
              <a:rPr lang="en-US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(social aspects and cultivating)</a:t>
            </a:r>
          </a:p>
        </p:txBody>
      </p:sp>
    </p:spTree>
    <p:extLst>
      <p:ext uri="{BB962C8B-B14F-4D97-AF65-F5344CB8AC3E}">
        <p14:creationId xmlns:p14="http://schemas.microsoft.com/office/powerpoint/2010/main" val="19417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Physiologie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954765"/>
              </p:ext>
            </p:extLst>
          </p:nvPr>
        </p:nvGraphicFramePr>
        <p:xfrm>
          <a:off x="251520" y="1916832"/>
          <a:ext cx="8640959" cy="4389120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1728192"/>
                <a:gridCol w="2091107"/>
                <a:gridCol w="1365276"/>
                <a:gridCol w="1728192"/>
                <a:gridCol w="1728192"/>
              </a:tblGrid>
              <a:tr h="0">
                <a:tc>
                  <a:txBody>
                    <a:bodyPr/>
                    <a:lstStyle/>
                    <a:p>
                      <a:r>
                        <a:rPr lang="de-DE" sz="2400" b="1" i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Plant </a:t>
                      </a:r>
                      <a:r>
                        <a:rPr lang="de-DE" sz="2400" b="1" i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impact</a:t>
                      </a:r>
                      <a:endParaRPr lang="de-DE" sz="2400" b="1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1" i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Growing</a:t>
                      </a:r>
                      <a:r>
                        <a:rPr lang="de-DE" sz="2400" b="1" i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/>
                      </a:r>
                      <a:br>
                        <a:rPr lang="de-DE" sz="2400" b="1" i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de-DE" sz="1200" b="1" i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de-DE" sz="1200" b="1" i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and</a:t>
                      </a:r>
                      <a:r>
                        <a:rPr lang="de-DE" sz="1200" b="1" i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circadian </a:t>
                      </a:r>
                      <a:r>
                        <a:rPr lang="de-DE" sz="1200" b="1" i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clock</a:t>
                      </a:r>
                      <a:r>
                        <a:rPr lang="de-DE" sz="1200" b="1" i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de-DE" sz="1200" b="1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1" i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Flowering</a:t>
                      </a:r>
                      <a:endParaRPr lang="de-DE" sz="2400" b="1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i="1" u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Roots </a:t>
                      </a:r>
                      <a:r>
                        <a:rPr lang="de-DE" sz="2400" b="1" i="1" u="none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Growing</a:t>
                      </a:r>
                      <a:endParaRPr lang="de-DE" sz="2400" b="1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24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Scientific </a:t>
                      </a:r>
                      <a:r>
                        <a:rPr lang="de-DE" sz="2400" b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term</a:t>
                      </a:r>
                      <a:endParaRPr lang="de-DE" sz="2400" b="1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Phototropism</a:t>
                      </a:r>
                      <a:endParaRPr lang="de-DE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Photoperiodism</a:t>
                      </a:r>
                      <a:endParaRPr lang="de-DE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i="1" u="none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Gravitropism</a:t>
                      </a:r>
                      <a:endParaRPr lang="de-DE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24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Location </a:t>
                      </a:r>
                      <a:r>
                        <a:rPr lang="de-DE" sz="2400" b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of</a:t>
                      </a:r>
                      <a:r>
                        <a:rPr lang="de-DE" sz="24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sz="2400" b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</a:t>
                      </a:r>
                      <a:r>
                        <a:rPr lang="de-DE" sz="24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sz="2400" b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</a:t>
                      </a:r>
                      <a:endParaRPr lang="de-DE" sz="2400" b="1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</a:t>
                      </a:r>
                      <a:r>
                        <a:rPr lang="de-DE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of</a:t>
                      </a:r>
                      <a:r>
                        <a:rPr lang="de-DE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</a:t>
                      </a:r>
                      <a:r>
                        <a:rPr lang="de-DE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stem</a:t>
                      </a:r>
                      <a:endParaRPr lang="de-DE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Leaves</a:t>
                      </a:r>
                      <a:endParaRPr lang="de-DE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i="1" u="none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</a:t>
                      </a:r>
                      <a:r>
                        <a:rPr lang="de-DE" b="0" i="1" u="non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b="0" i="1" u="none" baseline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of</a:t>
                      </a:r>
                      <a:r>
                        <a:rPr lang="de-DE" b="0" i="1" u="non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b="0" i="1" u="none" baseline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</a:t>
                      </a:r>
                      <a:r>
                        <a:rPr lang="de-DE" b="0" i="1" u="non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b="0" i="1" u="none" baseline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root</a:t>
                      </a:r>
                      <a:endParaRPr lang="de-DE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2400" b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Receptor</a:t>
                      </a:r>
                      <a:endParaRPr lang="de-DE" sz="2400" b="1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u="non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Cryptochrome</a:t>
                      </a:r>
                      <a:endParaRPr lang="de-DE" b="0" i="1" u="non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Phytochrome</a:t>
                      </a:r>
                      <a:endParaRPr lang="de-DE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2400" b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Wavelength</a:t>
                      </a:r>
                      <a:r>
                        <a:rPr lang="de-DE" sz="24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sz="2400" b="1" u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of</a:t>
                      </a:r>
                      <a:r>
                        <a:rPr lang="de-DE" sz="24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light</a:t>
                      </a:r>
                      <a:endParaRPr lang="de-DE" sz="2400" b="1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Blue light</a:t>
                      </a:r>
                      <a:endParaRPr lang="de-DE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flowering on needs red light. </a:t>
                      </a:r>
                      <a:r>
                        <a:rPr lang="en-US" sz="12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This is normally the case during the morning hours.</a:t>
                      </a:r>
                      <a:endParaRPr lang="en-US" sz="1200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flowering off needs far red light, </a:t>
                      </a:r>
                      <a:r>
                        <a:rPr lang="en-US" sz="12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which exist usually during evening</a:t>
                      </a:r>
                      <a:r>
                        <a:rPr lang="en-US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en-US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i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Sehen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Orientieren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73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Physiologie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Riechen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Gerüche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68016" y="13491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Genau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abgestimmte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Rezeptoren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Aufnahme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durch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chemische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Prozesse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Reaktion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Umfang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basiert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auf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Gattung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58" y="4945576"/>
            <a:ext cx="7668852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Physiologie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Haptische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Sensorik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68016" y="1404392"/>
            <a:ext cx="7920880" cy="3392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Elektrische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(Action Potential)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Abhängig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der </a:t>
            </a:r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Pflanzengattung</a:t>
            </a:r>
            <a:endParaRPr lang="en-US" sz="2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42810"/>
            <a:ext cx="8003300" cy="270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Physiologie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(4)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Gedächtnis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68016" y="13491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genetischer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Ebene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Epigenetik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Mithilfe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</a:t>
            </a:r>
            <a:r>
              <a:rPr lang="en-US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lektrische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Ladung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Reaktion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Umfang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basiert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auf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Gattung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36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Physiologie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(5)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Weitere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Ressourcen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Recherche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68016" y="1988840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1"/>
                </a:solidFill>
              </a:rPr>
              <a:t>Andreas </a:t>
            </a:r>
            <a:r>
              <a:rPr lang="de-DE" sz="2000" dirty="0" err="1">
                <a:solidFill>
                  <a:schemeClr val="bg1"/>
                </a:solidFill>
              </a:rPr>
              <a:t>Bresinsky</a:t>
            </a:r>
            <a:r>
              <a:rPr lang="de-DE" sz="2000" dirty="0">
                <a:solidFill>
                  <a:schemeClr val="bg1"/>
                </a:solidFill>
              </a:rPr>
              <a:t>, Christian Körner, Joachim W. </a:t>
            </a:r>
            <a:r>
              <a:rPr lang="de-DE" sz="2000" dirty="0" err="1">
                <a:solidFill>
                  <a:schemeClr val="bg1"/>
                </a:solidFill>
              </a:rPr>
              <a:t>Kadereit</a:t>
            </a:r>
            <a:r>
              <a:rPr lang="de-DE" sz="2000" dirty="0">
                <a:solidFill>
                  <a:schemeClr val="bg1"/>
                </a:solidFill>
              </a:rPr>
              <a:t>, G. Neuhaus, Uwe </a:t>
            </a:r>
            <a:r>
              <a:rPr lang="de-DE" sz="2000" dirty="0" err="1">
                <a:solidFill>
                  <a:schemeClr val="bg1"/>
                </a:solidFill>
              </a:rPr>
              <a:t>Sonnewald</a:t>
            </a:r>
            <a:r>
              <a:rPr lang="de-DE" sz="2000" dirty="0">
                <a:solidFill>
                  <a:schemeClr val="bg1"/>
                </a:solidFill>
              </a:rPr>
              <a:t> (2008). </a:t>
            </a:r>
            <a:r>
              <a:rPr lang="de-DE" sz="2000" dirty="0" err="1">
                <a:solidFill>
                  <a:schemeClr val="bg1"/>
                </a:solidFill>
              </a:rPr>
              <a:t>Strasburger</a:t>
            </a:r>
            <a:r>
              <a:rPr lang="de-DE" sz="2000" dirty="0">
                <a:solidFill>
                  <a:schemeClr val="bg1"/>
                </a:solidFill>
              </a:rPr>
              <a:t> - Lehrbuch der Botanik. Springer Spektrum Akademischer, 2008</a:t>
            </a:r>
            <a:r>
              <a:rPr lang="de-DE" sz="2000" dirty="0" smtClean="0">
                <a:solidFill>
                  <a:schemeClr val="bg1"/>
                </a:solidFill>
              </a:rPr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chemeClr val="bg1"/>
                </a:solidFill>
              </a:rPr>
              <a:t>Koechlin</a:t>
            </a:r>
            <a:r>
              <a:rPr lang="de-DE" sz="2000" dirty="0">
                <a:solidFill>
                  <a:schemeClr val="bg1"/>
                </a:solidFill>
              </a:rPr>
              <a:t>, </a:t>
            </a:r>
            <a:r>
              <a:rPr lang="de-DE" sz="2000" dirty="0" err="1">
                <a:solidFill>
                  <a:schemeClr val="bg1"/>
                </a:solidFill>
              </a:rPr>
              <a:t>Florianne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Koechlin</a:t>
            </a:r>
            <a:r>
              <a:rPr lang="de-DE" sz="2000" dirty="0">
                <a:solidFill>
                  <a:schemeClr val="bg1"/>
                </a:solidFill>
              </a:rPr>
              <a:t> (2008). </a:t>
            </a:r>
            <a:r>
              <a:rPr lang="de-DE" sz="2000" dirty="0" err="1">
                <a:solidFill>
                  <a:schemeClr val="bg1"/>
                </a:solidFill>
              </a:rPr>
              <a:t>PflanzenPalaver</a:t>
            </a:r>
            <a:r>
              <a:rPr lang="de-DE" sz="2000" dirty="0">
                <a:solidFill>
                  <a:schemeClr val="bg1"/>
                </a:solidFill>
              </a:rPr>
              <a:t>. Belauschte Geheimnisse der botanischen </a:t>
            </a:r>
            <a:r>
              <a:rPr lang="de-DE" sz="2000" dirty="0" smtClean="0">
                <a:solidFill>
                  <a:schemeClr val="bg1"/>
                </a:solidFill>
              </a:rPr>
              <a:t>Welt. </a:t>
            </a:r>
            <a:r>
              <a:rPr lang="de-DE" sz="2000" dirty="0" err="1" smtClean="0">
                <a:solidFill>
                  <a:schemeClr val="bg1"/>
                </a:solidFill>
              </a:rPr>
              <a:t>Lenos</a:t>
            </a:r>
            <a:r>
              <a:rPr lang="de-DE" sz="2000" dirty="0" smtClean="0">
                <a:solidFill>
                  <a:schemeClr val="bg1"/>
                </a:solidFill>
              </a:rPr>
              <a:t> Verlag, 2008.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Chamovitz</a:t>
            </a:r>
            <a:r>
              <a:rPr lang="en-US" sz="2000" dirty="0">
                <a:solidFill>
                  <a:schemeClr val="bg1"/>
                </a:solidFill>
              </a:rPr>
              <a:t>, Daniel (2013). What a plant knows. Scientific American / Farrar, Straus and </a:t>
            </a:r>
            <a:r>
              <a:rPr lang="en-US" sz="2000" dirty="0" err="1">
                <a:solidFill>
                  <a:schemeClr val="bg1"/>
                </a:solidFill>
              </a:rPr>
              <a:t>Giro</a:t>
            </a:r>
            <a:r>
              <a:rPr lang="en-US" sz="2000" dirty="0">
                <a:solidFill>
                  <a:schemeClr val="bg1"/>
                </a:solidFill>
              </a:rPr>
              <a:t>, 2013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Scott, Peter (2008). </a:t>
            </a:r>
            <a:r>
              <a:rPr lang="en-US" sz="2000" dirty="0">
                <a:solidFill>
                  <a:schemeClr val="bg1"/>
                </a:solidFill>
              </a:rPr>
              <a:t>Physiology and </a:t>
            </a:r>
            <a:r>
              <a:rPr lang="en-US" sz="2000" dirty="0" err="1">
                <a:solidFill>
                  <a:schemeClr val="bg1"/>
                </a:solidFill>
              </a:rPr>
              <a:t>Behaviour</a:t>
            </a:r>
            <a:r>
              <a:rPr lang="en-US" sz="2000" dirty="0">
                <a:solidFill>
                  <a:schemeClr val="bg1"/>
                </a:solidFill>
              </a:rPr>
              <a:t> of Plants</a:t>
            </a:r>
          </a:p>
          <a:p>
            <a:pPr algn="l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98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Ökologie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68016" y="1628800"/>
            <a:ext cx="7920880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Produzent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lebenswichtiger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Ressourcen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Photosynthese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usw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</a:t>
            </a:r>
          </a:p>
          <a:p>
            <a:pPr algn="l"/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Mutualismus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(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symbiot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Zusammenleben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algn="l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	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Gegenseitiger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Austausch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von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Resourcen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algn="l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	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Austausch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von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Leistung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gegen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Resource</a:t>
            </a:r>
          </a:p>
          <a:p>
            <a:pPr algn="l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Austausch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von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Leistungen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endParaRPr lang="en-US" sz="2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886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Ökologie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68016" y="1628800"/>
            <a:ext cx="7920880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9" name="Picture 2" descr="E:\STUDIUM\MASTERTHESIS\bilder_writing\chapter_22_ecology\hcb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91843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83568" y="5589240"/>
            <a:ext cx="7918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Hiroki </a:t>
            </a:r>
            <a:r>
              <a:rPr lang="de-DE" dirty="0">
                <a:solidFill>
                  <a:schemeClr val="bg1"/>
                </a:solidFill>
              </a:rPr>
              <a:t>Kobayashi, </a:t>
            </a:r>
            <a:r>
              <a:rPr lang="de-DE" dirty="0" err="1">
                <a:solidFill>
                  <a:schemeClr val="bg1"/>
                </a:solidFill>
              </a:rPr>
              <a:t>Ryoko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Ueoka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and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Michitaka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Hirose</a:t>
            </a:r>
            <a:r>
              <a:rPr lang="de-DE" dirty="0">
                <a:solidFill>
                  <a:schemeClr val="bg1"/>
                </a:solidFill>
              </a:rPr>
              <a:t> (2009) Human </a:t>
            </a:r>
            <a:r>
              <a:rPr lang="de-DE" dirty="0" err="1">
                <a:solidFill>
                  <a:schemeClr val="bg1"/>
                </a:solidFill>
              </a:rPr>
              <a:t>computer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biosphere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interaction</a:t>
            </a:r>
            <a:r>
              <a:rPr lang="de-DE" dirty="0">
                <a:solidFill>
                  <a:schemeClr val="bg1"/>
                </a:solidFill>
              </a:rPr>
              <a:t>: </a:t>
            </a:r>
            <a:r>
              <a:rPr lang="de-DE" dirty="0" err="1">
                <a:solidFill>
                  <a:schemeClr val="bg1"/>
                </a:solidFill>
              </a:rPr>
              <a:t>towards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sustainable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society</a:t>
            </a:r>
            <a:r>
              <a:rPr lang="de-DE" dirty="0">
                <a:solidFill>
                  <a:schemeClr val="bg1"/>
                </a:solidFill>
              </a:rPr>
              <a:t>. In CHI ‘09 Extended Abstracts on Human </a:t>
            </a:r>
            <a:r>
              <a:rPr lang="de-DE" dirty="0" err="1">
                <a:solidFill>
                  <a:schemeClr val="bg1"/>
                </a:solidFill>
              </a:rPr>
              <a:t>Factors</a:t>
            </a:r>
            <a:r>
              <a:rPr lang="de-DE" dirty="0">
                <a:solidFill>
                  <a:schemeClr val="bg1"/>
                </a:solidFill>
              </a:rPr>
              <a:t> in Computing Systems (CHI EA ‘09). ACM, New York, NY, USA, 2509-2518.</a:t>
            </a:r>
          </a:p>
        </p:txBody>
      </p:sp>
    </p:spTree>
    <p:extLst>
      <p:ext uri="{BB962C8B-B14F-4D97-AF65-F5344CB8AC3E}">
        <p14:creationId xmlns:p14="http://schemas.microsoft.com/office/powerpoint/2010/main" val="40406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Ethnobotany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Grundlagen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68016" y="13491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Wissenschaftliche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Disziplin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Menschen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Beziehung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Nutzung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l">
              <a:spcBef>
                <a:spcPts val="0"/>
              </a:spcBef>
            </a:pPr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	</a:t>
            </a:r>
            <a:r>
              <a:rPr lang="en-US" sz="2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</a:t>
            </a:r>
            <a:r>
              <a:rPr lang="en-US" sz="2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Nahrung</a:t>
            </a:r>
            <a:r>
              <a:rPr lang="en-US" sz="2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, </a:t>
            </a:r>
            <a:r>
              <a:rPr lang="en-US" sz="2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Medizin</a:t>
            </a:r>
            <a:r>
              <a:rPr lang="en-US" sz="2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, </a:t>
            </a:r>
            <a:r>
              <a:rPr lang="en-US" sz="2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Konstruktion</a:t>
            </a:r>
            <a:r>
              <a:rPr lang="en-US" sz="2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, </a:t>
            </a:r>
            <a:r>
              <a:rPr lang="en-US" sz="2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Textilien</a:t>
            </a:r>
            <a:r>
              <a:rPr lang="en-US" sz="2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, </a:t>
            </a:r>
            <a:r>
              <a:rPr lang="en-US" sz="2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Rituale</a:t>
            </a:r>
            <a:r>
              <a:rPr lang="en-US" sz="2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, </a:t>
            </a:r>
            <a:r>
              <a:rPr lang="en-US" sz="2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Kunst</a:t>
            </a:r>
            <a:r>
              <a:rPr lang="en-US" sz="2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38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4680520" cy="1143000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2204120"/>
            <a:ext cx="7920880" cy="3529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Florian Weil (32) </a:t>
            </a:r>
            <a:r>
              <a:rPr lang="de-DE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de-DE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Frankfurt am Main(Germany)</a:t>
            </a:r>
          </a:p>
          <a:p>
            <a:pPr algn="l"/>
            <a:endParaRPr lang="de-DE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de-DE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de-DE" sz="3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r>
              <a:rPr lang="de-DE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l"/>
            <a:endParaRPr lang="de-DE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Ausbildung Bankkaufmann in FFM (2002)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Bachelor </a:t>
            </a:r>
            <a:r>
              <a:rPr lang="de-DE" sz="4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Computer Science in Media (2007)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Designer  &amp; Developer für SWR (2008)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Web/Software Developer für </a:t>
            </a:r>
            <a:r>
              <a:rPr lang="de-DE" sz="4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Liip</a:t>
            </a:r>
            <a:r>
              <a:rPr lang="de-DE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 (2008-2009)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 </a:t>
            </a:r>
            <a:r>
              <a:rPr lang="de-DE" sz="4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Interactive Art (2014)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</a:t>
            </a:r>
            <a:r>
              <a:rPr lang="de-DE" sz="4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Konzepter</a:t>
            </a:r>
            <a:r>
              <a:rPr lang="de-DE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technischer Projektmanager für die Plattform medizintechnologie.de</a:t>
            </a:r>
          </a:p>
          <a:p>
            <a:pPr algn="l"/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196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922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Ethnobotany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Therapeutische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Anwendung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68016" y="1605998"/>
            <a:ext cx="7920880" cy="1786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Zweck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Erholung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Identifikation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85288"/>
            <a:ext cx="5616624" cy="342614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007704" y="6300028"/>
            <a:ext cx="645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Asano-Miyake (2002) provides in his concept “Healing Landscapes”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Kunst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Bildenden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Kunst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Design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68016" y="13491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der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Fläche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Skulptur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Art / Environmental Art / Concept Art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72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:\PROJECTS\HumanPlantInterface_Lecture\slides_pics\LorenzoManuel Duran_2013_perdón-36-cm-x-50-cm-species-catalpa-bignonio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46" y="786730"/>
            <a:ext cx="443865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99592" y="6156012"/>
            <a:ext cx="737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“</a:t>
            </a:r>
            <a:r>
              <a:rPr lang="de-DE" dirty="0"/>
              <a:t>PERDÓN” (2013) - </a:t>
            </a:r>
            <a:r>
              <a:rPr lang="de-DE" dirty="0" err="1"/>
              <a:t>Species</a:t>
            </a:r>
            <a:r>
              <a:rPr lang="de-DE" dirty="0"/>
              <a:t>: </a:t>
            </a:r>
            <a:r>
              <a:rPr lang="de-DE" dirty="0" err="1"/>
              <a:t>Catalpa</a:t>
            </a:r>
            <a:r>
              <a:rPr lang="de-DE" dirty="0"/>
              <a:t> </a:t>
            </a:r>
            <a:r>
              <a:rPr lang="de-DE" dirty="0" err="1"/>
              <a:t>Bignonioides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Lorenzo Manuel </a:t>
            </a:r>
            <a:r>
              <a:rPr lang="de-DE" dirty="0" smtClean="0"/>
              <a:t>Durán1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99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E:\PROJECTS\HumanPlantInterface_Lecture\slides_pics\anna_garforth_2010_rethi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6645"/>
            <a:ext cx="8568952" cy="571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88240" y="6172979"/>
            <a:ext cx="763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Typography </a:t>
            </a:r>
            <a:r>
              <a:rPr lang="en-US" dirty="0"/>
              <a:t>installation “Rethink” (2010) with leaves created by Anna </a:t>
            </a:r>
            <a:r>
              <a:rPr lang="en-US" dirty="0" err="1" smtClean="0"/>
              <a:t>Garforth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E:\PROJECTS\HumanPlantInterface_Lecture\slides_pics\anna_garforth_2013_big_b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8498"/>
            <a:ext cx="7560840" cy="55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663607" y="6156012"/>
            <a:ext cx="601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Moss </a:t>
            </a:r>
            <a:r>
              <a:rPr lang="en-US" dirty="0"/>
              <a:t>wall installation “The Big Bang” (2013) by Anna </a:t>
            </a:r>
            <a:r>
              <a:rPr lang="en-US" dirty="0" err="1" smtClean="0"/>
              <a:t>Garforth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 descr="E:\PROJECTS\HumanPlantInterface_Lecture\slides_pics\Semiahmoo-Green-Wall-by-Green-Over-Grey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064896" cy="62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99592" y="6124369"/>
            <a:ext cx="729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Semiahmoo</a:t>
            </a:r>
            <a:r>
              <a:rPr lang="en-US" dirty="0" smtClean="0"/>
              <a:t> </a:t>
            </a:r>
            <a:r>
              <a:rPr lang="en-US" dirty="0"/>
              <a:t>Library in Canada - Green-Wall installation by Green over </a:t>
            </a:r>
            <a:r>
              <a:rPr lang="en-US" dirty="0" smtClean="0"/>
              <a:t>Grey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2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E:\PROJECTS\HumanPlantInterface_Lecture\slides_pics\HANS_HAACKE_GrassGrow_e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01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98741" y="5750009"/>
            <a:ext cx="8271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Wachstumsskulptur </a:t>
            </a:r>
            <a:r>
              <a:rPr lang="de-DE" dirty="0"/>
              <a:t>“Grass </a:t>
            </a:r>
            <a:r>
              <a:rPr lang="de-DE" dirty="0" err="1"/>
              <a:t>Grows</a:t>
            </a:r>
            <a:r>
              <a:rPr lang="de-DE" dirty="0"/>
              <a:t>” (1969) </a:t>
            </a:r>
            <a:r>
              <a:rPr lang="de-DE" dirty="0" err="1"/>
              <a:t>by</a:t>
            </a:r>
            <a:r>
              <a:rPr lang="de-DE" dirty="0"/>
              <a:t> Hans Haacke 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		</a:t>
            </a:r>
            <a:r>
              <a:rPr lang="de-DE" dirty="0" err="1" smtClean="0"/>
              <a:t>exhibited</a:t>
            </a:r>
            <a:r>
              <a:rPr lang="de-DE" dirty="0" smtClean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Museo</a:t>
            </a:r>
            <a:r>
              <a:rPr lang="de-DE" dirty="0"/>
              <a:t> </a:t>
            </a:r>
            <a:r>
              <a:rPr lang="de-DE" dirty="0" err="1"/>
              <a:t>Nacional</a:t>
            </a:r>
            <a:r>
              <a:rPr lang="de-DE" dirty="0"/>
              <a:t> </a:t>
            </a:r>
            <a:r>
              <a:rPr lang="de-DE" dirty="0" err="1"/>
              <a:t>Centro</a:t>
            </a:r>
            <a:r>
              <a:rPr lang="de-DE" dirty="0"/>
              <a:t> de Arte, Sofia, 2012 </a:t>
            </a:r>
          </a:p>
        </p:txBody>
      </p:sp>
    </p:spTree>
    <p:extLst>
      <p:ext uri="{BB962C8B-B14F-4D97-AF65-F5344CB8AC3E}">
        <p14:creationId xmlns:p14="http://schemas.microsoft.com/office/powerpoint/2010/main" val="38209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E:\PROJECTS\HumanPlantInterface_Lecture\slides_pics\CollapsibleLea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2" cy="691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61390" y="5626114"/>
            <a:ext cx="438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Plant </a:t>
            </a:r>
            <a:r>
              <a:rPr lang="en-US" dirty="0"/>
              <a:t>sculptures for interior design: 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Collapsible leaves”(2013) by Azuma </a:t>
            </a:r>
            <a:r>
              <a:rPr lang="en-US" dirty="0" smtClean="0"/>
              <a:t>Makoto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3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474328" y="6174910"/>
            <a:ext cx="623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Huge </a:t>
            </a:r>
            <a:r>
              <a:rPr lang="en-US" dirty="0"/>
              <a:t>plant sculptures at Montreal </a:t>
            </a:r>
            <a:r>
              <a:rPr lang="en-US" dirty="0" err="1"/>
              <a:t>Mosaiculture</a:t>
            </a:r>
            <a:r>
              <a:rPr lang="en-US" dirty="0"/>
              <a:t> Exhibition 2013 </a:t>
            </a:r>
          </a:p>
        </p:txBody>
      </p:sp>
      <p:pic>
        <p:nvPicPr>
          <p:cNvPr id="7170" name="Picture 2" descr="E:\PROJECTS\HumanPlantInterface_Lecture\slides_pics\plant-sculptures-mosaicultures_montreal-flickr9262992171_4cfcd43192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31" y="260648"/>
            <a:ext cx="5861498" cy="586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7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771800" y="5441448"/>
            <a:ext cx="336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Root </a:t>
            </a:r>
            <a:r>
              <a:rPr lang="de-DE" dirty="0" err="1" smtClean="0"/>
              <a:t>Sculpture</a:t>
            </a:r>
            <a:r>
              <a:rPr lang="de-DE" dirty="0" smtClean="0"/>
              <a:t> (1995) </a:t>
            </a:r>
            <a:r>
              <a:rPr lang="de-DE" dirty="0" err="1" smtClean="0"/>
              <a:t>by</a:t>
            </a:r>
            <a:r>
              <a:rPr lang="de-DE" dirty="0" smtClean="0"/>
              <a:t> Nils-Udo</a:t>
            </a:r>
            <a:endParaRPr lang="en-US" dirty="0"/>
          </a:p>
        </p:txBody>
      </p:sp>
      <p:pic>
        <p:nvPicPr>
          <p:cNvPr id="8194" name="Picture 2" descr="E:\PROJECTS\HumanPlantInterface_Lecture\slides_pics\nilo_udo_tree_roots_1995_Parque_Chapultepec_MexicoCi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955419" cy="49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7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4680520" cy="1143000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2204120"/>
            <a:ext cx="7920880" cy="3529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Font typeface="+mj-lt"/>
              <a:buAutoNum type="arabicPeriod"/>
            </a:pPr>
            <a:endParaRPr lang="de-DE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de-DE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Vorstellung</a:t>
            </a:r>
          </a:p>
          <a:p>
            <a:pPr marL="514350" indent="-514350" algn="l">
              <a:buFont typeface="+mj-lt"/>
              <a:buAutoNum type="arabicPeriod"/>
            </a:pPr>
            <a:endParaRPr lang="de-DE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de-DE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Einführung Human Plant Interfaces</a:t>
            </a:r>
          </a:p>
          <a:p>
            <a:pPr marL="514350" indent="-514350" algn="l">
              <a:buFont typeface="+mj-lt"/>
              <a:buAutoNum type="arabicPeriod"/>
            </a:pPr>
            <a:endParaRPr lang="de-DE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de-DE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Botanik: Pflanzen aus der Sicht des Designers</a:t>
            </a:r>
          </a:p>
          <a:p>
            <a:pPr marL="514350" indent="-514350" algn="l">
              <a:buFont typeface="+mj-lt"/>
              <a:buAutoNum type="arabicPeriod"/>
            </a:pPr>
            <a:endParaRPr lang="de-DE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de-DE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Vorstellung Human Plant Interfaces Projekte</a:t>
            </a:r>
          </a:p>
          <a:p>
            <a:pPr marL="514350" indent="-514350" algn="l">
              <a:buFont typeface="+mj-lt"/>
              <a:buAutoNum type="arabicPeriod"/>
            </a:pPr>
            <a:endParaRPr lang="de-DE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de-DE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Praxis Workshop Human Plant Interfaces</a:t>
            </a:r>
          </a:p>
          <a:p>
            <a:pPr marL="914400" indent="-914400" algn="l">
              <a:buFont typeface="+mj-lt"/>
              <a:buAutoNum type="arabicPeriod"/>
            </a:pP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30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89488" y="5971428"/>
            <a:ext cx="494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 </a:t>
            </a:r>
            <a:r>
              <a:rPr lang="en-US" dirty="0"/>
              <a:t>Art installation “The Nest” (1978) by </a:t>
            </a:r>
            <a:r>
              <a:rPr lang="en-US" dirty="0" smtClean="0"/>
              <a:t>Nils-</a:t>
            </a:r>
            <a:r>
              <a:rPr lang="en-US" dirty="0" err="1" smtClean="0"/>
              <a:t>Udo</a:t>
            </a:r>
            <a:endParaRPr lang="en-US" dirty="0"/>
          </a:p>
        </p:txBody>
      </p:sp>
      <p:pic>
        <p:nvPicPr>
          <p:cNvPr id="9218" name="Picture 2" descr="E:\PROJECTS\HumanPlantInterface_Lecture\slides_pics\NilsUdo_The Nest_1978_Luneburg_Heath_Germa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2889"/>
            <a:ext cx="4847217" cy="552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64701" y="5957232"/>
            <a:ext cx="463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Cancelled Crop” (1969) by Dennis Oppenheim </a:t>
            </a:r>
          </a:p>
        </p:txBody>
      </p:sp>
      <p:pic>
        <p:nvPicPr>
          <p:cNvPr id="10242" name="Picture 2" descr="E:\PROJECTS\HumanPlantInterface_Lecture\slides_pics\Dennis Oppenheim_Cancelled Crop_1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648"/>
            <a:ext cx="4356047" cy="54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3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984776" cy="2736304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Fazit?!</a:t>
            </a:r>
            <a:b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2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984776" cy="2736304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Plant Interfaces</a:t>
            </a:r>
            <a:b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</a:t>
            </a:r>
            <a:r>
              <a:rPr lang="de-DE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de-DE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ontext  der neuen Medien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18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Plant Interfaces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Medium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E:\PROJECTS\HumanPlantInterface_Lecture\slides_pics\figure15a-implicit_illustration_rework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0" y="2339225"/>
            <a:ext cx="84938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29799" y="6372036"/>
            <a:ext cx="788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https://www.interaction-design.org/encyclopedia/context-aware_computing.html</a:t>
            </a:r>
          </a:p>
        </p:txBody>
      </p:sp>
    </p:spTree>
    <p:extLst>
      <p:ext uri="{BB962C8B-B14F-4D97-AF65-F5344CB8AC3E}">
        <p14:creationId xmlns:p14="http://schemas.microsoft.com/office/powerpoint/2010/main" val="368756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Plant Interfaces (2)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Medium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68016" y="13491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Visualisierungsobjekt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Ausgabe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sensorisches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Objekt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Eingabe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Speicherobjekt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Verbindungsobjekt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Vermittler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9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Visualisierungstechniken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Marker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Speicher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Ansatz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E:\PROJECTS\HumanPlantInterface_Lecture\slides_pics\leaf_plusplus_2011_imageRecogni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240" y="2043930"/>
            <a:ext cx="6094310" cy="243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PROJECTS\HumanPlantInterface_Lecture\slides_pics\leaf_plusplus_mobile-300x2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273483"/>
            <a:ext cx="4172569" cy="312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488349" y="5013176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</a:t>
            </a:r>
            <a:r>
              <a:rPr lang="en-US" dirty="0">
                <a:solidFill>
                  <a:schemeClr val="bg1"/>
                </a:solidFill>
              </a:rPr>
              <a:t>analysis process of a Leaf</a:t>
            </a:r>
            <a:r>
              <a:rPr lang="en-US" dirty="0" smtClean="0">
                <a:solidFill>
                  <a:schemeClr val="bg1"/>
                </a:solidFill>
              </a:rPr>
              <a:t>++ (2011)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for </a:t>
            </a:r>
            <a:r>
              <a:rPr lang="en-US" dirty="0">
                <a:solidFill>
                  <a:schemeClr val="bg1"/>
                </a:solidFill>
              </a:rPr>
              <a:t>their marker </a:t>
            </a:r>
            <a:r>
              <a:rPr lang="en-US" dirty="0" smtClean="0">
                <a:solidFill>
                  <a:schemeClr val="bg1"/>
                </a:solidFill>
              </a:rPr>
              <a:t>approach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Visualisierungstechniken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Marker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Speicher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Ansatz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71600" y="6093296"/>
            <a:ext cx="7840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“Years” (2011) by </a:t>
            </a:r>
            <a:r>
              <a:rPr lang="en-US" b="1" dirty="0" err="1">
                <a:solidFill>
                  <a:schemeClr val="bg1"/>
                </a:solidFill>
              </a:rPr>
              <a:t>Bartholomäus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Traubeck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combines </a:t>
            </a:r>
            <a:r>
              <a:rPr lang="en-US" dirty="0">
                <a:solidFill>
                  <a:schemeClr val="bg1"/>
                </a:solidFill>
              </a:rPr>
              <a:t>the principles of Dendrochronology with a modified turntable</a:t>
            </a:r>
          </a:p>
        </p:txBody>
      </p:sp>
      <p:pic>
        <p:nvPicPr>
          <p:cNvPr id="13314" name="Picture 2" descr="E:\PROJECTS\HumanPlantInterface_Lecture\slides_pics\years_5-640x4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29730"/>
            <a:ext cx="6096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3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Visualisierungstechniken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Physikalische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Kommunikationsskulptur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E:\PROJECTS\HumanPlantInterface_Lecture\slides_pics\GardenOfEden_2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72" y="2211567"/>
            <a:ext cx="5830019" cy="37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187624" y="6095037"/>
            <a:ext cx="7228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Garden Eden” (2007) installation by </a:t>
            </a:r>
            <a:r>
              <a:rPr lang="en-US" dirty="0" err="1">
                <a:solidFill>
                  <a:schemeClr val="bg1"/>
                </a:solidFill>
              </a:rPr>
              <a:t>Timm</a:t>
            </a:r>
            <a:r>
              <a:rPr lang="en-US" dirty="0">
                <a:solidFill>
                  <a:schemeClr val="bg1"/>
                </a:solidFill>
              </a:rPr>
              <a:t>-Oliver </a:t>
            </a:r>
            <a:r>
              <a:rPr lang="en-US" dirty="0" err="1">
                <a:solidFill>
                  <a:schemeClr val="bg1"/>
                </a:solidFill>
              </a:rPr>
              <a:t>Wilks</a:t>
            </a:r>
            <a:r>
              <a:rPr lang="en-US" dirty="0">
                <a:solidFill>
                  <a:schemeClr val="bg1"/>
                </a:solidFill>
              </a:rPr>
              <a:t>, Thorsten </a:t>
            </a:r>
            <a:r>
              <a:rPr lang="en-US" dirty="0" err="1">
                <a:solidFill>
                  <a:schemeClr val="bg1"/>
                </a:solidFill>
              </a:rPr>
              <a:t>Kiesl</a:t>
            </a:r>
            <a:r>
              <a:rPr lang="en-US" dirty="0">
                <a:solidFill>
                  <a:schemeClr val="bg1"/>
                </a:solidFill>
              </a:rPr>
              <a:t>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 err="1">
                <a:solidFill>
                  <a:schemeClr val="bg1"/>
                </a:solidFill>
              </a:rPr>
              <a:t>Harald</a:t>
            </a:r>
            <a:r>
              <a:rPr lang="en-US" dirty="0">
                <a:solidFill>
                  <a:schemeClr val="bg1"/>
                </a:solidFill>
              </a:rPr>
              <a:t> Moser </a:t>
            </a:r>
            <a:r>
              <a:rPr lang="en-US" dirty="0" err="1">
                <a:solidFill>
                  <a:schemeClr val="bg1"/>
                </a:solidFill>
              </a:rPr>
              <a:t>visualises</a:t>
            </a:r>
            <a:r>
              <a:rPr lang="en-US" dirty="0">
                <a:solidFill>
                  <a:schemeClr val="bg1"/>
                </a:solidFill>
              </a:rPr>
              <a:t> the air pollution of the G8 country’s capital </a:t>
            </a:r>
          </a:p>
        </p:txBody>
      </p:sp>
    </p:spTree>
    <p:extLst>
      <p:ext uri="{BB962C8B-B14F-4D97-AF65-F5344CB8AC3E}">
        <p14:creationId xmlns:p14="http://schemas.microsoft.com/office/powerpoint/2010/main" val="25905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Visualisierungstechniken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Physikalische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Kommunikationsskulptur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87624" y="6095037"/>
            <a:ext cx="3913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Charisma Garden (2014) by Florian Weil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social media data sculpture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362" name="Picture 2" descr="E:\PROJECTS\HumanPlantInterface_Lecture\slides_pics\workstation_00_complete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82236"/>
            <a:ext cx="2880320" cy="433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PROJECTS\HumanPlantInterface_Lecture\slides_pics\charisma_garden_social_media_analytic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2236"/>
            <a:ext cx="5384485" cy="363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2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4680520" cy="1143000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Vorstellung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223120" y="2168860"/>
            <a:ext cx="6085184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de-DE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 seid ihr?</a:t>
            </a:r>
          </a:p>
          <a:p>
            <a:pPr algn="l"/>
            <a:endParaRPr lang="de-DE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Erwartungen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85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Visualisierungstechniken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Projektionsfläche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E:\PROJECTS\HumanPlantInterface_Lecture\slides_pics\kimchiAndChips_2011_lit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29918"/>
            <a:ext cx="6760169" cy="38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78212" y="6099301"/>
            <a:ext cx="674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nteractive </a:t>
            </a:r>
            <a:r>
              <a:rPr lang="en-US" dirty="0">
                <a:solidFill>
                  <a:schemeClr val="bg1"/>
                </a:solidFill>
              </a:rPr>
              <a:t>installation “</a:t>
            </a:r>
            <a:r>
              <a:rPr lang="en-US" i="1" dirty="0">
                <a:solidFill>
                  <a:schemeClr val="bg1"/>
                </a:solidFill>
              </a:rPr>
              <a:t>Lit tree</a:t>
            </a:r>
            <a:r>
              <a:rPr lang="en-US" dirty="0">
                <a:solidFill>
                  <a:schemeClr val="bg1"/>
                </a:solidFill>
              </a:rPr>
              <a:t>” (2011) by </a:t>
            </a:r>
            <a:r>
              <a:rPr lang="en-US" dirty="0" err="1">
                <a:solidFill>
                  <a:schemeClr val="bg1"/>
                </a:solidFill>
              </a:rPr>
              <a:t>Kimchi</a:t>
            </a:r>
            <a:r>
              <a:rPr lang="en-US" dirty="0">
                <a:solidFill>
                  <a:schemeClr val="bg1"/>
                </a:solidFill>
              </a:rPr>
              <a:t> and Chips visualizes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human </a:t>
            </a:r>
            <a:r>
              <a:rPr lang="en-US" dirty="0">
                <a:solidFill>
                  <a:schemeClr val="bg1"/>
                </a:solidFill>
              </a:rPr>
              <a:t>motion on a bush and its influences on the growth </a:t>
            </a:r>
            <a:r>
              <a:rPr lang="en-US" dirty="0" smtClean="0">
                <a:solidFill>
                  <a:schemeClr val="bg1"/>
                </a:solidFill>
              </a:rPr>
              <a:t>process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Visualisierungstechniken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Projektionsfläche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78212" y="6099301"/>
            <a:ext cx="6237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Complex </a:t>
            </a:r>
            <a:r>
              <a:rPr lang="en-US" dirty="0">
                <a:solidFill>
                  <a:schemeClr val="bg1"/>
                </a:solidFill>
              </a:rPr>
              <a:t>animation story “</a:t>
            </a:r>
            <a:r>
              <a:rPr lang="en-US" dirty="0" err="1">
                <a:solidFill>
                  <a:schemeClr val="bg1"/>
                </a:solidFill>
              </a:rPr>
              <a:t>Incanto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Mutevole</a:t>
            </a:r>
            <a:r>
              <a:rPr lang="en-US" dirty="0">
                <a:solidFill>
                  <a:schemeClr val="bg1"/>
                </a:solidFill>
              </a:rPr>
              <a:t>” (2013) in a garden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environment </a:t>
            </a:r>
            <a:r>
              <a:rPr lang="en-US" dirty="0">
                <a:solidFill>
                  <a:schemeClr val="bg1"/>
                </a:solidFill>
              </a:rPr>
              <a:t>created by the studio </a:t>
            </a:r>
            <a:r>
              <a:rPr lang="en-US" dirty="0" err="1">
                <a:solidFill>
                  <a:schemeClr val="bg1"/>
                </a:solidFill>
              </a:rPr>
              <a:t>Apparati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Effimeri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410" name="Picture 2" descr="E:\PROJECTS\HumanPlantInterface_Lecture\slides_pics\ApparatieEffimeri_Incanto-Mutevole-Bologna-Estate-2013-parco-della-Montagnola-foto-di-Miguel-Angel-DErrico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44730"/>
            <a:ext cx="5856826" cy="390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6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Visualisierungstechniken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Automatisierte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Herstellungsverfahren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E:\PROJECTS\HumanPlantInterface_Lecture\slides_pics\AllisonKudla_2010_Bumbershoot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29" y="2011314"/>
            <a:ext cx="5455975" cy="408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43288" y="6214838"/>
            <a:ext cx="7977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Allison </a:t>
            </a:r>
            <a:r>
              <a:rPr lang="en-US" dirty="0" err="1">
                <a:solidFill>
                  <a:schemeClr val="bg1"/>
                </a:solidFill>
              </a:rPr>
              <a:t>Kudla</a:t>
            </a:r>
            <a:r>
              <a:rPr lang="en-US" dirty="0">
                <a:solidFill>
                  <a:schemeClr val="bg1"/>
                </a:solidFill>
              </a:rPr>
              <a:t> transformed a CNC router to plant printer machine.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Her </a:t>
            </a:r>
            <a:r>
              <a:rPr lang="en-US" dirty="0">
                <a:solidFill>
                  <a:schemeClr val="bg1"/>
                </a:solidFill>
              </a:rPr>
              <a:t>project “Capacity for (urban </a:t>
            </a:r>
            <a:r>
              <a:rPr lang="en-US" dirty="0" err="1">
                <a:solidFill>
                  <a:schemeClr val="bg1"/>
                </a:solidFill>
              </a:rPr>
              <a:t>eden</a:t>
            </a:r>
            <a:r>
              <a:rPr lang="en-US" dirty="0">
                <a:solidFill>
                  <a:schemeClr val="bg1"/>
                </a:solidFill>
              </a:rPr>
              <a:t>, human error) Bumbershoot Version” (2007) </a:t>
            </a:r>
          </a:p>
        </p:txBody>
      </p:sp>
    </p:spTree>
    <p:extLst>
      <p:ext uri="{BB962C8B-B14F-4D97-AF65-F5344CB8AC3E}">
        <p14:creationId xmlns:p14="http://schemas.microsoft.com/office/powerpoint/2010/main" val="17338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Visualisierungstechniken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Automatisierte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Herstellungsverfahren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85641" y="6214838"/>
            <a:ext cx="7944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Tina </a:t>
            </a:r>
            <a:r>
              <a:rPr lang="de-DE" dirty="0" err="1">
                <a:solidFill>
                  <a:schemeClr val="bg1"/>
                </a:solidFill>
              </a:rPr>
              <a:t>Zidanšek</a:t>
            </a:r>
            <a:r>
              <a:rPr lang="de-DE" dirty="0">
                <a:solidFill>
                  <a:schemeClr val="bg1"/>
                </a:solidFill>
              </a:rPr>
              <a:t>, Danica </a:t>
            </a:r>
            <a:r>
              <a:rPr lang="de-DE" dirty="0" err="1">
                <a:solidFill>
                  <a:schemeClr val="bg1"/>
                </a:solidFill>
              </a:rPr>
              <a:t>Rženičnik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Urška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Skaza</a:t>
            </a:r>
            <a:r>
              <a:rPr lang="de-DE" dirty="0">
                <a:solidFill>
                  <a:schemeClr val="bg1"/>
                </a:solidFill>
              </a:rPr>
              <a:t> et Maja </a:t>
            </a:r>
            <a:r>
              <a:rPr lang="de-DE" dirty="0" err="1">
                <a:solidFill>
                  <a:schemeClr val="bg1"/>
                </a:solidFill>
              </a:rPr>
              <a:t>Petek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from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Art University 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Maribor </a:t>
            </a:r>
            <a:r>
              <a:rPr lang="de-DE" dirty="0" err="1" smtClean="0">
                <a:solidFill>
                  <a:schemeClr val="bg1"/>
                </a:solidFill>
              </a:rPr>
              <a:t>created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a plant-based (3d) printer with the name </a:t>
            </a:r>
            <a:r>
              <a:rPr lang="de-DE" b="1" dirty="0">
                <a:solidFill>
                  <a:schemeClr val="bg1"/>
                </a:solidFill>
              </a:rPr>
              <a:t>printGREEN (2013)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458" name="Picture 2" descr="E:\PROJECTS\HumanPlantInterface_Lecture\slides_pics\print_green_20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80"/>
            <a:ext cx="571658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PROJECTS\HumanPlantInterface_Lecture\slides_pics\printGreen_3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315" y="3567442"/>
            <a:ext cx="3151672" cy="238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Visualisierungstechniken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Automatisierte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Herstellungsverfahren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85641" y="6214838"/>
            <a:ext cx="7716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Benedikt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Groß</a:t>
            </a:r>
            <a:r>
              <a:rPr lang="en-US" dirty="0">
                <a:solidFill>
                  <a:schemeClr val="bg1"/>
                </a:solidFill>
              </a:rPr>
              <a:t> applied generative art algorithms to modern farming technology.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His </a:t>
            </a:r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dirty="0" err="1">
                <a:solidFill>
                  <a:schemeClr val="bg1"/>
                </a:solidFill>
              </a:rPr>
              <a:t>Avena+Test</a:t>
            </a:r>
            <a:r>
              <a:rPr lang="en-US" dirty="0">
                <a:solidFill>
                  <a:schemeClr val="bg1"/>
                </a:solidFill>
              </a:rPr>
              <a:t> Bed” (2013) reveals new possibilities of contemporary Land Art.</a:t>
            </a:r>
          </a:p>
        </p:txBody>
      </p:sp>
      <p:pic>
        <p:nvPicPr>
          <p:cNvPr id="20482" name="Picture 2" descr="E:\PROJECTS\HumanPlantInterface_Lecture\slides_pics\BenediktGross_2013_Avena_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41" y="1903971"/>
            <a:ext cx="6096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E:\PROJECTS\HumanPlantInterface_Lecture\slides_pics\AvenaBed_Biodviersity_640x4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90" y="3523345"/>
            <a:ext cx="3583410" cy="26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9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Visualisierungstechniken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Zusammenfassung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68016" y="13491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Visualisierungstechnicken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physikalische</a:t>
            </a:r>
            <a:r>
              <a:rPr lang="en-US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Datenskulpturen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  <a:hlinkClick r:id="rId4"/>
              </a:rPr>
              <a:t>Link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displays </a:t>
            </a:r>
            <a:r>
              <a:rPr lang="en-US" sz="2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geeignet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mittel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langfristige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Daten</a:t>
            </a:r>
            <a:endParaRPr lang="en-US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Projection mapping</a:t>
            </a:r>
            <a:r>
              <a:rPr lang="en-US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geeignet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schnelles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genaues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visuelles</a:t>
            </a:r>
            <a:r>
              <a:rPr lang="en-US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Feedback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43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Biosensing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Grundlagen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Aufbau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128"/>
            <a:ext cx="9144000" cy="342413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472956" y="5949277"/>
            <a:ext cx="5442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biosensing</a:t>
            </a:r>
            <a:r>
              <a:rPr lang="en-US" dirty="0">
                <a:solidFill>
                  <a:schemeClr val="bg1"/>
                </a:solidFill>
              </a:rPr>
              <a:t> method is </a:t>
            </a:r>
            <a:r>
              <a:rPr lang="en-US" dirty="0" smtClean="0">
                <a:solidFill>
                  <a:schemeClr val="bg1"/>
                </a:solidFill>
              </a:rPr>
              <a:t>based </a:t>
            </a:r>
            <a:r>
              <a:rPr lang="en-US" dirty="0">
                <a:solidFill>
                  <a:schemeClr val="bg1"/>
                </a:solidFill>
              </a:rPr>
              <a:t>on the concept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Basic components of Gestural Interfaces” by </a:t>
            </a:r>
            <a:r>
              <a:rPr lang="en-US" dirty="0" smtClean="0">
                <a:solidFill>
                  <a:schemeClr val="bg1"/>
                </a:solidFill>
              </a:rPr>
              <a:t>Dan </a:t>
            </a:r>
            <a:r>
              <a:rPr lang="en-US" dirty="0" err="1" smtClean="0">
                <a:solidFill>
                  <a:schemeClr val="bg1"/>
                </a:solidFill>
              </a:rPr>
              <a:t>Saffer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Biosensing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Grundlagen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Geschichte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2348880"/>
            <a:ext cx="7920880" cy="389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 installation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“Green Music” (1976) by John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Lifton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Richard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Lowenberg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Computer Interface: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“Interactive Plant Growing” (1992) by Christa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Sommerer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Laurent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Mignonneau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 gestural interface: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Botanicus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Interacticus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Interactive Plant Technology” (2012) by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Poupyrev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I.,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Schoessler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O.,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Loh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J., Sato, M.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4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Biosensing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Übersicht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Biosensing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Technologien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2348880"/>
            <a:ext cx="7920880" cy="389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Resistor approach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(touch, pressure, object to object interaction)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Capacitive Sensing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(touch, proximity, gestures)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 Field measurement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(proximity)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Piezo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sensing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(touch, motion, gestures)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Electrodes for bio potential signals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(touch, proximity, light, plant signals)</a:t>
            </a:r>
          </a:p>
        </p:txBody>
      </p:sp>
    </p:spTree>
    <p:extLst>
      <p:ext uri="{BB962C8B-B14F-4D97-AF65-F5344CB8AC3E}">
        <p14:creationId xmlns:p14="http://schemas.microsoft.com/office/powerpoint/2010/main" val="35028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Biosensing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(4)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Übersicht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Biosensing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Technologien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2348880"/>
            <a:ext cx="7920880" cy="389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Siehe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Videos 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02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2060848"/>
            <a:ext cx="6984776" cy="1143000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Plant Interfaces?!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7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(Fort)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bewegung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Mittler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Erzähler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2348880"/>
            <a:ext cx="7920880" cy="389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Mensch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Mensch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Interaktion</a:t>
            </a:r>
            <a:endParaRPr lang="en-US" sz="4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Mensch und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Raum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Interaktion</a:t>
            </a:r>
            <a:endParaRPr lang="en-US" sz="4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der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Robotik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Pflanzenmaschine</a:t>
            </a:r>
            <a:endParaRPr lang="en-US" sz="4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662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(Fort)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bewegung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Wegbegleiter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E:\PROJECTS\HumanPlantInterface_Lecture\slides_pics\paula_heyes_2007_living_necklace_IMG_7596_900_1350_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46" y="2133124"/>
            <a:ext cx="2935218" cy="440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E:\PROJECTS\HumanPlantInterface_Lecture\slides_pics\A_UNIT_beloff_combi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127" y="2133124"/>
            <a:ext cx="6335754" cy="251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80849" y="6166619"/>
            <a:ext cx="444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“Living Necklace” (2007) by Paula </a:t>
            </a:r>
            <a:r>
              <a:rPr lang="en-US" dirty="0" smtClean="0">
                <a:solidFill>
                  <a:schemeClr val="bg1"/>
                </a:solidFill>
              </a:rPr>
              <a:t>Hayes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11560" y="4798286"/>
            <a:ext cx="304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Unit” (2012) by Laura </a:t>
            </a:r>
            <a:r>
              <a:rPr lang="en-US" dirty="0" err="1">
                <a:solidFill>
                  <a:schemeClr val="bg1"/>
                </a:solidFill>
              </a:rPr>
              <a:t>Beloff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67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E:\PROJECTS\HumanPlantInterface_Lecture\slides_pics\OliverBishop-Young_2008_SkipConversions_img_6657-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51" y="2204864"/>
            <a:ext cx="3573747" cy="314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(Fort)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bewegung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interaktion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Raum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572000" y="5541668"/>
            <a:ext cx="477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Skip </a:t>
            </a:r>
            <a:r>
              <a:rPr lang="en-US" dirty="0">
                <a:solidFill>
                  <a:schemeClr val="bg1"/>
                </a:solidFill>
              </a:rPr>
              <a:t>Conversions” (2008) by Oliver Bishop-Young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5541668"/>
            <a:ext cx="428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Fahrende Gärten (</a:t>
            </a:r>
            <a:r>
              <a:rPr lang="de-DE" dirty="0">
                <a:solidFill>
                  <a:schemeClr val="bg1"/>
                </a:solidFill>
              </a:rPr>
              <a:t>2012) </a:t>
            </a:r>
            <a:r>
              <a:rPr lang="de-DE" dirty="0" err="1">
                <a:solidFill>
                  <a:schemeClr val="bg1"/>
                </a:solidFill>
              </a:rPr>
              <a:t>by</a:t>
            </a:r>
            <a:r>
              <a:rPr lang="de-DE" dirty="0">
                <a:solidFill>
                  <a:schemeClr val="bg1"/>
                </a:solidFill>
              </a:rPr>
              <a:t> Theresa </a:t>
            </a:r>
            <a:r>
              <a:rPr lang="de-DE" dirty="0" err="1" smtClean="0">
                <a:solidFill>
                  <a:schemeClr val="bg1"/>
                </a:solidFill>
              </a:rPr>
              <a:t>Weinelt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2531" name="Picture 3" descr="E:\PROJECTS\HumanPlantInterface_Lecture\slides_pics\FahrendeGaert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" y="2204864"/>
            <a:ext cx="4680520" cy="322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(Fort)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bewegung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interaktion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Raum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3" name="Picture 5" descr="E:\PROJECTS\HumanPlantInterface_Lecture\slides_pics\TravellingPlants_2013_curiosity_02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29696"/>
            <a:ext cx="5834473" cy="389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923618" y="6372036"/>
            <a:ext cx="380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Travelling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Plants</a:t>
            </a:r>
            <a:r>
              <a:rPr lang="de-DE" dirty="0" smtClean="0">
                <a:solidFill>
                  <a:schemeClr val="bg1"/>
                </a:solidFill>
              </a:rPr>
              <a:t> (2013) </a:t>
            </a:r>
            <a:r>
              <a:rPr lang="de-DE" dirty="0" err="1" smtClean="0">
                <a:solidFill>
                  <a:schemeClr val="bg1"/>
                </a:solidFill>
              </a:rPr>
              <a:t>by</a:t>
            </a:r>
            <a:r>
              <a:rPr lang="de-DE" dirty="0" smtClean="0">
                <a:solidFill>
                  <a:schemeClr val="bg1"/>
                </a:solidFill>
              </a:rPr>
              <a:t> Florian Weil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(Fort)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bewegung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interaktion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Raum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 descr="E:\PROJECTS\HumanPlantInterface_Lecture\slides_pics\JUREMA_ACTION_PLANT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70" y="2476754"/>
            <a:ext cx="4470166" cy="296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:\PROJECTS\HumanPlantInterface_Lecture\slides_pics\DreamOfFly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" y="2476754"/>
            <a:ext cx="4450532" cy="296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264507" y="5626114"/>
            <a:ext cx="4132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BioMachine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dirty="0" err="1">
                <a:solidFill>
                  <a:schemeClr val="bg1"/>
                </a:solidFill>
              </a:rPr>
              <a:t>Jurema</a:t>
            </a:r>
            <a:r>
              <a:rPr lang="en-US" dirty="0">
                <a:solidFill>
                  <a:schemeClr val="bg1"/>
                </a:solidFill>
              </a:rPr>
              <a:t> Action Plant” (2011)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developed </a:t>
            </a:r>
            <a:r>
              <a:rPr lang="en-US" dirty="0">
                <a:solidFill>
                  <a:schemeClr val="bg1"/>
                </a:solidFill>
              </a:rPr>
              <a:t>by Ivan </a:t>
            </a:r>
            <a:r>
              <a:rPr lang="en-US" dirty="0" err="1" smtClean="0">
                <a:solidFill>
                  <a:schemeClr val="bg1"/>
                </a:solidFill>
              </a:rPr>
              <a:t>Henriques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-36512" y="5596169"/>
            <a:ext cx="474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quadrocopter</a:t>
            </a:r>
            <a:r>
              <a:rPr lang="en-US" dirty="0">
                <a:solidFill>
                  <a:schemeClr val="bg1"/>
                </a:solidFill>
              </a:rPr>
              <a:t> controlled by a plant.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The dream of flying” (2013)  </a:t>
            </a:r>
            <a:r>
              <a:rPr lang="en-US" dirty="0" smtClean="0">
                <a:solidFill>
                  <a:schemeClr val="bg1"/>
                </a:solidFill>
              </a:rPr>
              <a:t>by </a:t>
            </a:r>
            <a:r>
              <a:rPr lang="en-US" dirty="0">
                <a:solidFill>
                  <a:schemeClr val="bg1"/>
                </a:solidFill>
              </a:rPr>
              <a:t>Chiara Esposito </a:t>
            </a:r>
          </a:p>
        </p:txBody>
      </p:sp>
    </p:spTree>
    <p:extLst>
      <p:ext uri="{BB962C8B-B14F-4D97-AF65-F5344CB8AC3E}">
        <p14:creationId xmlns:p14="http://schemas.microsoft.com/office/powerpoint/2010/main" val="9067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(Fort)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bewegung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Fragen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2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Netzwerk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Bindeglied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2348880"/>
            <a:ext cx="7920880" cy="389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Für naturpädagogische Ansätze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de-DE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Für soziale Projekte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de-DE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Für Environmental </a:t>
            </a: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Sensing</a:t>
            </a: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Projekte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62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Netzwerk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Bindeglied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 descr="E:\PROJECTS\HumanPlantInterface_Lecture\slides_pics\Natural_fuse_un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52" y="2708920"/>
            <a:ext cx="3655616" cy="263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E:\PROJECTS\HumanPlantInterface_Lecture\slides_pics\natural_fuse_ma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8920"/>
            <a:ext cx="3872706" cy="326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E:\PROJECTS\HumanPlantInterface_Lecture\slides_pics\natural_fuse_syste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086" y="3091103"/>
            <a:ext cx="2269016" cy="186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10139" y="6165304"/>
            <a:ext cx="555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Natural Fuse</a:t>
            </a:r>
            <a:r>
              <a:rPr lang="en-US" dirty="0">
                <a:solidFill>
                  <a:schemeClr val="bg1"/>
                </a:solidFill>
              </a:rPr>
              <a:t>” (2009) is a network oriented plant display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 educating a </a:t>
            </a:r>
            <a:r>
              <a:rPr lang="en-US" dirty="0">
                <a:solidFill>
                  <a:schemeClr val="bg1"/>
                </a:solidFill>
              </a:rPr>
              <a:t>CO2 neutral electricity consumption 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Netzwerk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Bindeglied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10139" y="6165304"/>
            <a:ext cx="5473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Dead Tree Drop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2013) by Florian Weil is location- based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file-sharing interface hosted inside a tree stumps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26" name="Picture 2" descr="E:\PROJECTS\HumanPlantInterface_Lecture\slides_pics\deadTreeDrop_website_Screenshot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7" y="1966039"/>
            <a:ext cx="5617041" cy="401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PROJECTS\HumanPlantInterface_Lecture\slides_pics\deadtreedrop_reichpietschufer_plug_disconnected_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98" y="1700808"/>
            <a:ext cx="2813710" cy="42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Netzwerk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Bindeglied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10139" y="6165304"/>
            <a:ext cx="5473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Dead Tree Drop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2013) by Florian Weil is location- based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file-sharing interface hosted inside a tree stumps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050" name="Picture 2" descr="E:\PROJECTS\HumanPlantInterface_Lecture\slides_pics\deadtreedrop_reichpietschufer_notebook_connected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04864"/>
            <a:ext cx="5224599" cy="346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ROJECTS\HumanPlantInterface_Lecture\slides_pics\deadtreedrop_jani_sitzend_Handy_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67" y="2204865"/>
            <a:ext cx="520539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eindeutige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Definition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“Human Plant Interfaces”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exisitiert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nicht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Mix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Biointerface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(physical interaction)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interface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(human-object interaction)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interface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(cultural and society)</a:t>
            </a:r>
          </a:p>
        </p:txBody>
      </p:sp>
    </p:spTree>
    <p:extLst>
      <p:ext uri="{BB962C8B-B14F-4D97-AF65-F5344CB8AC3E}">
        <p14:creationId xmlns:p14="http://schemas.microsoft.com/office/powerpoint/2010/main" val="17943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Netzwerk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Bindeglied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E:\PROJECTS\HumanPlantInterface_Lecture\slides_pics\telegarden-8x6-72d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60388"/>
            <a:ext cx="5198745" cy="39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475656" y="6372036"/>
            <a:ext cx="636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smtClean="0">
                <a:solidFill>
                  <a:schemeClr val="bg1"/>
                </a:solidFill>
              </a:rPr>
              <a:t>“</a:t>
            </a:r>
            <a:r>
              <a:rPr lang="nn-NO" dirty="0">
                <a:solidFill>
                  <a:schemeClr val="bg1"/>
                </a:solidFill>
              </a:rPr>
              <a:t>Telegarden” (1995-2004) at Ars Electronica Museum, Linz </a:t>
            </a:r>
            <a:r>
              <a:rPr lang="nn-NO" dirty="0" smtClean="0">
                <a:solidFill>
                  <a:schemeClr val="bg1"/>
                </a:solidFill>
              </a:rPr>
              <a:t>Austria</a:t>
            </a:r>
            <a:endParaRPr lang="nn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Netzwerk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Bindeglied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E:\PROJECTS\HumanPlantInterface_Lecture\slides_pics\ePlant_eGadget_interac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5094"/>
            <a:ext cx="3931840" cy="3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E:\PROJECTS\HumanPlantInterface_Lecture\slides_pics\ActionBotanicalls_sparkfu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1" y="2296722"/>
            <a:ext cx="3416684" cy="34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0206" y="5877272"/>
            <a:ext cx="4376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b="1" i="1" dirty="0" err="1">
                <a:solidFill>
                  <a:schemeClr val="bg1"/>
                </a:solidFill>
              </a:rPr>
              <a:t>Botanicalls</a:t>
            </a:r>
            <a:r>
              <a:rPr lang="en-US" dirty="0">
                <a:solidFill>
                  <a:schemeClr val="bg1"/>
                </a:solidFill>
              </a:rPr>
              <a:t>” (2006-2011) involves social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media </a:t>
            </a:r>
            <a:r>
              <a:rPr lang="en-US" dirty="0">
                <a:solidFill>
                  <a:schemeClr val="bg1"/>
                </a:solidFill>
              </a:rPr>
              <a:t>as </a:t>
            </a:r>
            <a:r>
              <a:rPr lang="en-US" dirty="0" smtClean="0">
                <a:solidFill>
                  <a:schemeClr val="bg1"/>
                </a:solidFill>
              </a:rPr>
              <a:t>a communication </a:t>
            </a:r>
            <a:r>
              <a:rPr lang="en-US" dirty="0">
                <a:solidFill>
                  <a:schemeClr val="bg1"/>
                </a:solidFill>
              </a:rPr>
              <a:t>channel </a:t>
            </a:r>
            <a:r>
              <a:rPr lang="en-US" dirty="0" smtClean="0">
                <a:solidFill>
                  <a:schemeClr val="bg1"/>
                </a:solidFill>
              </a:rPr>
              <a:t>between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plants and humans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16016" y="6167045"/>
            <a:ext cx="4636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“</a:t>
            </a:r>
            <a:r>
              <a:rPr lang="de-DE" b="1" i="1" dirty="0" err="1">
                <a:solidFill>
                  <a:schemeClr val="bg1"/>
                </a:solidFill>
              </a:rPr>
              <a:t>bioGadgetWorld</a:t>
            </a:r>
            <a:r>
              <a:rPr lang="de-DE" dirty="0">
                <a:solidFill>
                  <a:schemeClr val="bg1"/>
                </a:solidFill>
              </a:rPr>
              <a:t>” (2004-2006) </a:t>
            </a:r>
            <a:r>
              <a:rPr lang="en-US" dirty="0" smtClean="0">
                <a:solidFill>
                  <a:schemeClr val="bg1"/>
                </a:solidFill>
              </a:rPr>
              <a:t> I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Infrastructure </a:t>
            </a:r>
            <a:r>
              <a:rPr lang="en-US" dirty="0">
                <a:solidFill>
                  <a:schemeClr val="bg1"/>
                </a:solidFill>
              </a:rPr>
              <a:t>between the </a:t>
            </a:r>
            <a:r>
              <a:rPr lang="en-US" dirty="0" smtClean="0">
                <a:solidFill>
                  <a:schemeClr val="bg1"/>
                </a:solidFill>
              </a:rPr>
              <a:t>devices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chemeClr val="bg1"/>
                </a:solidFill>
              </a:rPr>
              <a:t>sensors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Inspiration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Interdisziplinäre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Projekte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2348880"/>
            <a:ext cx="7920880" cy="389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Wearable</a:t>
            </a: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Tech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Computer Grafik / Generatives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Biomimicry</a:t>
            </a: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(Robotik und Konstruktion)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Biotechnologie (GMOs)</a:t>
            </a:r>
          </a:p>
        </p:txBody>
      </p:sp>
    </p:spTree>
    <p:extLst>
      <p:ext uri="{BB962C8B-B14F-4D97-AF65-F5344CB8AC3E}">
        <p14:creationId xmlns:p14="http://schemas.microsoft.com/office/powerpoint/2010/main" val="22744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984776" cy="2736304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Praxisworkshop</a:t>
            </a:r>
            <a:b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Erste Experimente mit Pflanzen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66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Projekte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Experimente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Übersicht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2348880"/>
            <a:ext cx="7920880" cy="389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Pflanzenbatterie mit LEDs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Pflanzensound Generator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Arduino</a:t>
            </a: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Widerstand Input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Arduino</a:t>
            </a: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ElektroMagnetisches</a:t>
            </a: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Feld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Arduino</a:t>
            </a: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Kapizät</a:t>
            </a: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Sensor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Leslie‘s</a:t>
            </a: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BioSensor</a:t>
            </a:r>
            <a:endParaRPr lang="de-DE" sz="4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MakeyMakey</a:t>
            </a:r>
            <a:endParaRPr lang="de-DE" sz="4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05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Herangehensweise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Organisation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Aufgabe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2348880"/>
            <a:ext cx="7920880" cy="389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Immer 2 Leute zusammen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Ein Experiment auswählen</a:t>
            </a:r>
            <a:r>
              <a:rPr lang="de-DE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und nachbauen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Mit den Pflanzen und Sensoren experimentieren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Resultate dokumentieren und kurz (ca. 5min) der Gruppe präsentieren</a:t>
            </a:r>
            <a:endParaRPr lang="de-DE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512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Einführung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Versuchsaufbau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Beschreibung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Experimentes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2348880"/>
            <a:ext cx="7920880" cy="389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Funktionsbeschreibung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Vorteile/Nachteile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Link zum Versuchsaufbau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Link zum passend Kunstprojekt (optional)</a:t>
            </a:r>
            <a:endParaRPr lang="de-DE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392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Herangehensweise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Beschreibung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Experimentes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2348880"/>
            <a:ext cx="7920880" cy="389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Weitere Folien Erklärung zum einzelnen Versuchsaufbau folgt noch</a:t>
            </a:r>
            <a:endParaRPr lang="de-DE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663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Herangehensweise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196752"/>
            <a:ext cx="79208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11560" y="1245959"/>
            <a:ext cx="792088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Beschreibung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Experimentes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2348880"/>
            <a:ext cx="7920880" cy="389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4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Loslegen usw.</a:t>
            </a:r>
            <a:endParaRPr lang="de-DE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5741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79928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Warum forschen im Bereich Human Plant Interfaces?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85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Trendentwicklung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043608" y="5517232"/>
            <a:ext cx="7920880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 Cycle for Emerging Technologies,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  <a:p>
            <a:pPr algn="l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https://www.gartner.com/newsroom/id/2819918</a:t>
            </a:r>
          </a:p>
        </p:txBody>
      </p:sp>
      <p:pic>
        <p:nvPicPr>
          <p:cNvPr id="3074" name="Picture 2" descr="E:\PROJECTS\HumanPlantInterface_Lecture\slides_pics\Gartner_HypeCycle_HC_ET_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556792"/>
            <a:ext cx="6840759" cy="427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1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OJECTS\WTOMTC_Talk\bilder\Hintergrund_r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de-DE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15616" y="1844824"/>
            <a:ext cx="7920880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allgegenwärtig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Wohnungen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Strukturen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in der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(Wald)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Lebenswichtige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Resource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Menschen (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Nahrung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Medizin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Baumaterial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usw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Einfluss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auf das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menschliche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Wohlbefinden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Materialerforschung</a:t>
            </a:r>
            <a:endParaRPr lang="en-US" sz="3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Produktlebenskurve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Herstellung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Nutzung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Recycling)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Vertrautes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Material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Menschen (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haptische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visuelle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Eigenschaften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/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Aktueller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Zeitgeist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Grüne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Bewegung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Verstehen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Einklang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Absicherung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gegen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Abhängigkeiten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(Low Tech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Ansatz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1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1930</Words>
  <Application>Microsoft Office PowerPoint</Application>
  <PresentationFormat>Bildschirmpräsentation (4:3)</PresentationFormat>
  <Paragraphs>396</Paragraphs>
  <Slides>68</Slides>
  <Notes>31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68</vt:i4>
      </vt:variant>
    </vt:vector>
  </HeadingPairs>
  <TitlesOfParts>
    <vt:vector size="69" baseType="lpstr">
      <vt:lpstr>Larissa</vt:lpstr>
      <vt:lpstr>Human Plant Interfaces </vt:lpstr>
      <vt:lpstr>About me</vt:lpstr>
      <vt:lpstr>Agenda</vt:lpstr>
      <vt:lpstr>Vorstellung</vt:lpstr>
      <vt:lpstr>Human Plant Interfaces?!</vt:lpstr>
      <vt:lpstr>Definition</vt:lpstr>
      <vt:lpstr>Warum forschen im Bereich Human Plant Interfaces?</vt:lpstr>
      <vt:lpstr>Trendentwicklung</vt:lpstr>
      <vt:lpstr>Motivation</vt:lpstr>
      <vt:lpstr>Botanik</vt:lpstr>
      <vt:lpstr>Übersicht Kernthemen</vt:lpstr>
      <vt:lpstr>Pflanzen Physiologie (1)</vt:lpstr>
      <vt:lpstr>Pflanzen Physiologie (2)</vt:lpstr>
      <vt:lpstr>Pflanzen Physiologie (3)</vt:lpstr>
      <vt:lpstr>Pflanzen Physiologie (4)</vt:lpstr>
      <vt:lpstr>Pflanzen Physiologie (5)</vt:lpstr>
      <vt:lpstr>Pflanzen Ökologie (1)</vt:lpstr>
      <vt:lpstr>Pflanzen Ökologie (2)</vt:lpstr>
      <vt:lpstr>Ethnobotany (1)</vt:lpstr>
      <vt:lpstr>Ethnobotany (2)</vt:lpstr>
      <vt:lpstr>Kunst mit Pflanzen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Fazit?! </vt:lpstr>
      <vt:lpstr>Human Plant Interfaces im Kontext  der neuen Medien</vt:lpstr>
      <vt:lpstr>Human Plant Interfaces</vt:lpstr>
      <vt:lpstr>Human Plant Interfaces (2)</vt:lpstr>
      <vt:lpstr>Visualisierungstechniken (1)</vt:lpstr>
      <vt:lpstr>Visualisierungstechniken (2)</vt:lpstr>
      <vt:lpstr>Visualisierungstechniken (3)</vt:lpstr>
      <vt:lpstr>Visualisierungstechniken (4)</vt:lpstr>
      <vt:lpstr>Visualisierungstechniken (5)</vt:lpstr>
      <vt:lpstr>Visualisierungstechniken (6)</vt:lpstr>
      <vt:lpstr>Visualisierungstechniken (7)</vt:lpstr>
      <vt:lpstr>Visualisierungstechniken (8)</vt:lpstr>
      <vt:lpstr>Visualisierungstechniken (9)</vt:lpstr>
      <vt:lpstr>Visualisierungstechniken (10)</vt:lpstr>
      <vt:lpstr>Biosensing mit Pflanzen (1)</vt:lpstr>
      <vt:lpstr>Biosensing mit Pflanzen (2)</vt:lpstr>
      <vt:lpstr>Biosensing mit Pflanzen (3)</vt:lpstr>
      <vt:lpstr>Biosensing mit Pflanzen (4)</vt:lpstr>
      <vt:lpstr>(Fort)bewegung von Pflanzen</vt:lpstr>
      <vt:lpstr>(Fort)bewegung von Pflanzen</vt:lpstr>
      <vt:lpstr>(Fort)bewegung von Pflanzen</vt:lpstr>
      <vt:lpstr>(Fort)bewegung von Pflanzen</vt:lpstr>
      <vt:lpstr>(Fort)bewegung von Pflanzen</vt:lpstr>
      <vt:lpstr>(Fort)bewegung von Pflanzen</vt:lpstr>
      <vt:lpstr>Pflanzen im Netzwerk</vt:lpstr>
      <vt:lpstr>Pflanzen im Netzwerk</vt:lpstr>
      <vt:lpstr>Pflanzen im Netzwerk</vt:lpstr>
      <vt:lpstr>Pflanzen im Netzwerk</vt:lpstr>
      <vt:lpstr>Pflanzen im Netzwerk</vt:lpstr>
      <vt:lpstr>Pflanzen im Netzwerk</vt:lpstr>
      <vt:lpstr>Pflanzen als Inspiration</vt:lpstr>
      <vt:lpstr>Praxisworkshop Erste Experimente mit Pflanzen</vt:lpstr>
      <vt:lpstr>Projekte / Experimente</vt:lpstr>
      <vt:lpstr>Herangehensweise</vt:lpstr>
      <vt:lpstr>Einführung Versuchsaufbau</vt:lpstr>
      <vt:lpstr>Herangehensweise</vt:lpstr>
      <vt:lpstr>Herangehensweise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 Plants</dc:title>
  <dc:creator>hess</dc:creator>
  <cp:lastModifiedBy>hess</cp:lastModifiedBy>
  <cp:revision>84</cp:revision>
  <dcterms:created xsi:type="dcterms:W3CDTF">2015-03-29T16:59:19Z</dcterms:created>
  <dcterms:modified xsi:type="dcterms:W3CDTF">2015-05-07T06:59:54Z</dcterms:modified>
</cp:coreProperties>
</file>